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51"/>
  </p:notesMasterIdLst>
  <p:handoutMasterIdLst>
    <p:handoutMasterId r:id="rId52"/>
  </p:handoutMasterIdLst>
  <p:sldIdLst>
    <p:sldId id="256" r:id="rId2"/>
    <p:sldId id="383" r:id="rId3"/>
    <p:sldId id="257" r:id="rId4"/>
    <p:sldId id="368" r:id="rId5"/>
    <p:sldId id="3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80" r:id="rId15"/>
    <p:sldId id="267" r:id="rId16"/>
    <p:sldId id="381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371" r:id="rId33"/>
    <p:sldId id="284" r:id="rId34"/>
    <p:sldId id="285" r:id="rId35"/>
    <p:sldId id="286" r:id="rId36"/>
    <p:sldId id="287" r:id="rId37"/>
    <p:sldId id="375" r:id="rId38"/>
    <p:sldId id="37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FFFF66"/>
    <a:srgbClr val="99FFCC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2" autoAdjust="0"/>
    <p:restoredTop sz="94866" autoAdjust="0"/>
  </p:normalViewPr>
  <p:slideViewPr>
    <p:cSldViewPr snapToGrid="0">
      <p:cViewPr>
        <p:scale>
          <a:sx n="123" d="100"/>
          <a:sy n="123" d="100"/>
        </p:scale>
        <p:origin x="656" y="144"/>
      </p:cViewPr>
      <p:guideLst>
        <p:guide orient="horz" pos="2160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fld id="{A98BC91B-0602-4A59-B383-F1D1F8CB26A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5862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431" y="4861318"/>
            <a:ext cx="5680444" cy="460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0FBC5A95-4AB1-44A3-A85B-7750923566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78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C5A95-4AB1-44A3-A85B-775092356684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912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pitchFamily="18" charset="0"/>
              </a:endParaRPr>
            </a:p>
          </p:txBody>
        </p:sp>
      </p:grpSp>
      <p:sp>
        <p:nvSpPr>
          <p:cNvPr id="20276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20276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7E576-D427-40B0-B7C6-70E29D86166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159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A24F6-7852-40D4-8798-DC9EF710D8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003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3AFF9-ED6C-4C82-8F91-92D1B3CC55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372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626F9-DB4D-445B-9E35-CCE1119A934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959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D2119-3575-4B74-9CAC-46C4F52CCC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219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FD43-B8B6-48A9-9DDA-720FD59D25A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219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E1866-0BE8-4E77-A133-99A1A9FB39A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001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E4BA0-1CF3-4A4F-BF6E-2AC7F13C16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60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82C84-D090-4A27-BBBB-DE4EEA38AA2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3912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334E4-FF1A-42DF-8766-84885CB1392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5109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D5D4-D6C3-4620-ABF8-66CFE5D0C0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394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173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100737E6-F32A-4A13-906B-8C22D673FBB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kumimoji="1"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8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B1E209-A00A-F740-84D9-8ADF5C1EE61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¡"/>
              <a:defRPr kumimoji="1" sz="27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7596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583E-4328-AC4B-A579-25D36A4E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効率的なアルゴリズムの必要性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990-DD06-064C-A502-3F9C5942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In mathematics and computer science, an algorithm is an unambiguous specification of how to solve a class of problems. Algorithms can perform calculation, data processing, automated reasoning, and other tasks.(Wikipedia)</a:t>
            </a:r>
          </a:p>
          <a:p>
            <a:endParaRPr lang="en-GB" sz="2800" dirty="0"/>
          </a:p>
          <a:p>
            <a:r>
              <a:rPr lang="ja-JP" altLang="en-US" sz="2800"/>
              <a:t>効率よくデータを解析する「具体的に定式化された」方法が必要</a:t>
            </a:r>
            <a:endParaRPr lang="en-GB" altLang="ja-JP" sz="2800" dirty="0"/>
          </a:p>
          <a:p>
            <a:pPr lvl="1"/>
            <a:r>
              <a:rPr lang="ja-JP" altLang="en-US" sz="2300"/>
              <a:t>具体的な定式化と、そのプログラム言語での実装を本講義で行う</a:t>
            </a: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1D566-DAF5-0944-BEF2-C5DD0AAA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02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327E-7EE5-5B48-951F-BAEFFDA5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選択ソート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52E9A-467C-604E-8DAC-C5CAB680F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273835"/>
            <a:ext cx="5638800" cy="48465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AF2D4-6339-934A-B1C0-DFBEAE6B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1375D-EE85-2D43-B075-2C4C35ABC475}"/>
              </a:ext>
            </a:extLst>
          </p:cNvPr>
          <p:cNvSpPr txBox="1"/>
          <p:nvPr/>
        </p:nvSpPr>
        <p:spPr>
          <a:xfrm>
            <a:off x="5147543" y="621403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出典</a:t>
            </a:r>
            <a:r>
              <a:rPr lang="en-GB" altLang="ja-JP" dirty="0"/>
              <a:t>:</a:t>
            </a:r>
            <a:r>
              <a:rPr lang="en-US" dirty="0"/>
              <a:t>Wikipedia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83D58-B521-5C40-8455-E1469C211216}"/>
              </a:ext>
            </a:extLst>
          </p:cNvPr>
          <p:cNvSpPr txBox="1"/>
          <p:nvPr/>
        </p:nvSpPr>
        <p:spPr>
          <a:xfrm>
            <a:off x="304800" y="1996966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ja-JP" altLang="en-US"/>
              <a:t>言語での実装の例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4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8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FD5B-86F7-8E42-82DA-025D7754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演習</a:t>
            </a:r>
            <a:r>
              <a:rPr lang="en-GB" altLang="ja-JP" dirty="0"/>
              <a:t>1</a:t>
            </a:r>
            <a:r>
              <a:rPr lang="ja-JP" altLang="en-US"/>
              <a:t>の解答例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A2BB-06BE-4A41-A8AD-892AACCBC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#include&lt;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pPr marL="0" indent="0">
              <a:buNone/>
            </a:pPr>
            <a:r>
              <a:rPr lang="en-US" sz="1400" dirty="0" err="1"/>
              <a:t>int</a:t>
            </a:r>
            <a:r>
              <a:rPr lang="en-US" sz="1400" dirty="0"/>
              <a:t> main(void){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int</a:t>
            </a:r>
            <a:r>
              <a:rPr lang="en-US" sz="1400" dirty="0"/>
              <a:t> total= 0,count= 0,data; //</a:t>
            </a:r>
            <a:r>
              <a:rPr lang="ja-JP" altLang="en-US" sz="1400"/>
              <a:t>総和</a:t>
            </a:r>
            <a:r>
              <a:rPr lang="en-US" sz="1400" dirty="0"/>
              <a:t>total、</a:t>
            </a:r>
            <a:r>
              <a:rPr lang="ja-JP" altLang="en-US" sz="1400"/>
              <a:t>個数</a:t>
            </a:r>
            <a:r>
              <a:rPr lang="en-US" sz="1400" dirty="0"/>
              <a:t>count、</a:t>
            </a:r>
            <a:r>
              <a:rPr lang="ja-JP" altLang="en-US" sz="1400"/>
              <a:t>変数</a:t>
            </a:r>
            <a:r>
              <a:rPr lang="en-US" sz="1400" dirty="0"/>
              <a:t>data</a:t>
            </a:r>
            <a:r>
              <a:rPr lang="ja-JP" altLang="en-US" sz="1400"/>
              <a:t>を設定する。</a:t>
            </a:r>
          </a:p>
          <a:p>
            <a:pPr marL="0" indent="0">
              <a:buNone/>
            </a:pPr>
            <a:r>
              <a:rPr lang="ja-JP" altLang="en-US" sz="1400"/>
              <a:t>    </a:t>
            </a:r>
            <a:r>
              <a:rPr lang="en-US" sz="1400" dirty="0"/>
              <a:t>double e;</a:t>
            </a:r>
          </a:p>
          <a:p>
            <a:pPr marL="0" indent="0">
              <a:buNone/>
            </a:pPr>
            <a:r>
              <a:rPr lang="en-US" sz="1400" dirty="0"/>
              <a:t>    while (</a:t>
            </a:r>
            <a:r>
              <a:rPr lang="en-US" sz="1400" dirty="0" err="1"/>
              <a:t>scanf</a:t>
            </a:r>
            <a:r>
              <a:rPr lang="en-US" sz="1400" dirty="0"/>
              <a:t>("%</a:t>
            </a:r>
            <a:r>
              <a:rPr lang="en-US" sz="1400" dirty="0" err="1"/>
              <a:t>d",&amp;data</a:t>
            </a:r>
            <a:r>
              <a:rPr lang="en-US" sz="1400" dirty="0"/>
              <a:t>)==1){</a:t>
            </a:r>
          </a:p>
          <a:p>
            <a:pPr marL="0" indent="0">
              <a:buNone/>
            </a:pPr>
            <a:r>
              <a:rPr lang="en-US" sz="1400" dirty="0"/>
              <a:t>        total+=data;</a:t>
            </a:r>
          </a:p>
          <a:p>
            <a:pPr marL="0" indent="0">
              <a:buNone/>
            </a:pPr>
            <a:r>
              <a:rPr lang="en-US" sz="1400" dirty="0"/>
              <a:t>        count++;</a:t>
            </a:r>
          </a:p>
          <a:p>
            <a:pPr marL="0" indent="0">
              <a:buNone/>
            </a:pPr>
            <a:r>
              <a:rPr lang="en-US" sz="1400" dirty="0"/>
              <a:t>    }</a:t>
            </a:r>
          </a:p>
          <a:p>
            <a:pPr marL="0" indent="0">
              <a:buNone/>
            </a:pPr>
            <a:r>
              <a:rPr lang="en-US" sz="1400" dirty="0"/>
              <a:t>    e=(double)total/count;</a:t>
            </a:r>
          </a:p>
          <a:p>
            <a:pPr marL="0" indent="0">
              <a:buNone/>
            </a:pPr>
            <a:r>
              <a:rPr lang="en-US" sz="1400" dirty="0"/>
              <a:t>    if(count==0){</a:t>
            </a:r>
          </a:p>
          <a:p>
            <a:pPr marL="0" indent="0">
              <a:buNone/>
            </a:pPr>
            <a:r>
              <a:rPr lang="en-US" sz="1400" dirty="0"/>
              <a:t>    }//</a:t>
            </a:r>
            <a:r>
              <a:rPr lang="ja-JP" altLang="en-US" sz="1400"/>
              <a:t>直接</a:t>
            </a:r>
            <a:r>
              <a:rPr lang="en-US" sz="1400" dirty="0"/>
              <a:t>end</a:t>
            </a:r>
            <a:r>
              <a:rPr lang="ja-JP" altLang="en-US" sz="1400"/>
              <a:t>して、</a:t>
            </a:r>
            <a:r>
              <a:rPr lang="en-US" sz="1400" dirty="0"/>
              <a:t>no data</a:t>
            </a:r>
            <a:r>
              <a:rPr lang="ja-JP" altLang="en-US" sz="1400"/>
              <a:t>を出力。</a:t>
            </a:r>
          </a:p>
          <a:p>
            <a:pPr marL="0" indent="0">
              <a:buNone/>
            </a:pPr>
            <a:r>
              <a:rPr lang="ja-JP" altLang="en-US" sz="1400"/>
              <a:t>    </a:t>
            </a:r>
            <a:r>
              <a:rPr lang="en-US" sz="1400" dirty="0"/>
              <a:t>else </a:t>
            </a:r>
          </a:p>
          <a:p>
            <a:pPr marL="0" indent="0">
              <a:buNone/>
            </a:pPr>
            <a:r>
              <a:rPr lang="en-US" sz="1400" dirty="0"/>
              <a:t>    {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("%d %d %.3f\n",</a:t>
            </a:r>
            <a:r>
              <a:rPr lang="en-US" sz="1400" dirty="0" err="1"/>
              <a:t>count,total,e</a:t>
            </a:r>
            <a:r>
              <a:rPr lang="en-US" sz="1400" dirty="0"/>
              <a:t>);//</a:t>
            </a:r>
            <a:r>
              <a:rPr lang="ja-JP" altLang="en-US" sz="1400"/>
              <a:t>平均値は小数点以下</a:t>
            </a:r>
            <a:r>
              <a:rPr lang="en-US" altLang="ja-JP" sz="1400" dirty="0"/>
              <a:t>3</a:t>
            </a:r>
            <a:r>
              <a:rPr lang="ja-JP" altLang="en-US" sz="1400"/>
              <a:t>桁までは</a:t>
            </a:r>
            <a:r>
              <a:rPr lang="en-US" altLang="ja-JP" sz="1400" dirty="0"/>
              <a:t>%.3</a:t>
            </a:r>
            <a:r>
              <a:rPr lang="en-US" sz="1400" dirty="0"/>
              <a:t>f</a:t>
            </a:r>
            <a:r>
              <a:rPr lang="ja-JP" altLang="en-US" sz="1400"/>
              <a:t>で出力した。</a:t>
            </a:r>
          </a:p>
          <a:p>
            <a:pPr marL="0" indent="0">
              <a:buNone/>
            </a:pPr>
            <a:r>
              <a:rPr lang="ja-JP" altLang="en-US" sz="1400"/>
              <a:t>    </a:t>
            </a:r>
            <a:r>
              <a:rPr lang="en-US" altLang="ja-JP" sz="1400" dirty="0"/>
              <a:t>}</a:t>
            </a:r>
          </a:p>
          <a:p>
            <a:pPr marL="0" indent="0">
              <a:buNone/>
            </a:pPr>
            <a:r>
              <a:rPr lang="en-US" altLang="ja-JP" sz="1400" dirty="0"/>
              <a:t>    </a:t>
            </a:r>
            <a:r>
              <a:rPr lang="en-US" sz="1400" dirty="0"/>
              <a:t>return 0;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4BA45-6C7E-C843-B1BA-7B8A89C9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387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92B38-CAD4-F044-9ECB-A112AD9DDA25}"/>
              </a:ext>
            </a:extLst>
          </p:cNvPr>
          <p:cNvSpPr txBox="1"/>
          <p:nvPr/>
        </p:nvSpPr>
        <p:spPr>
          <a:xfrm>
            <a:off x="3867806" y="6211615"/>
            <a:ext cx="453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状態遷移のツリーを構築して経路を探索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496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60B2A-8D12-A742-B8F2-25732E9ADC99}"/>
              </a:ext>
            </a:extLst>
          </p:cNvPr>
          <p:cNvSpPr txBox="1"/>
          <p:nvPr/>
        </p:nvSpPr>
        <p:spPr>
          <a:xfrm>
            <a:off x="5990896" y="93542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状態遷移は既知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885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7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9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4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A718-985D-8D40-8B33-E78DA06F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予定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708C-3581-E740-928C-4F9B0507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417638"/>
            <a:ext cx="8229600" cy="4530725"/>
          </a:xfrm>
        </p:spPr>
        <p:txBody>
          <a:bodyPr/>
          <a:lstStyle/>
          <a:p>
            <a:r>
              <a:rPr lang="en-US" altLang="ja" sz="2000" dirty="0"/>
              <a:t>#01 04/11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授業の進め方・</a:t>
            </a:r>
            <a:r>
              <a:rPr lang="en-US" altLang="ja" sz="2000" dirty="0"/>
              <a:t>PC</a:t>
            </a:r>
            <a:r>
              <a:rPr lang="ja" altLang="en-US" sz="2000" dirty="0"/>
              <a:t>の事前準備</a:t>
            </a:r>
          </a:p>
          <a:p>
            <a:r>
              <a:rPr lang="en-US" altLang="ja" sz="2000" dirty="0"/>
              <a:t>#02 04/18 (</a:t>
            </a:r>
            <a:r>
              <a:rPr lang="ja" altLang="en-US" sz="2000" dirty="0"/>
              <a:t>浅谷</a:t>
            </a:r>
            <a:r>
              <a:rPr lang="en-US" altLang="ja" sz="2000" dirty="0"/>
              <a:t>) C</a:t>
            </a:r>
            <a:r>
              <a:rPr lang="ja" altLang="en-US" sz="2000" dirty="0"/>
              <a:t>言語プログラミングの基礎</a:t>
            </a:r>
            <a:r>
              <a:rPr lang="en-US" altLang="ja" sz="2000" dirty="0"/>
              <a:t>1</a:t>
            </a:r>
            <a:endParaRPr lang="ja" altLang="en-US" sz="2000" dirty="0"/>
          </a:p>
          <a:p>
            <a:r>
              <a:rPr lang="en-US" altLang="ja" sz="2000" dirty="0"/>
              <a:t>#03 04/25 (</a:t>
            </a:r>
            <a:r>
              <a:rPr lang="ja" altLang="en-US" sz="2000" dirty="0"/>
              <a:t>浅谷</a:t>
            </a:r>
            <a:r>
              <a:rPr lang="en-US" altLang="ja" sz="2000" dirty="0"/>
              <a:t>) C</a:t>
            </a:r>
            <a:r>
              <a:rPr lang="ja" altLang="en-US" sz="2000" dirty="0"/>
              <a:t>言語プログラミングの基礎</a:t>
            </a:r>
            <a:r>
              <a:rPr lang="en-US" altLang="ja" sz="2000" dirty="0"/>
              <a:t>2</a:t>
            </a:r>
            <a:endParaRPr lang="ja" altLang="en-US" sz="2000" dirty="0"/>
          </a:p>
          <a:p>
            <a:r>
              <a:rPr lang="en-US" altLang="ja" sz="2000" dirty="0"/>
              <a:t>#04 05/09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アルゴリズムの解析</a:t>
            </a:r>
          </a:p>
          <a:p>
            <a:r>
              <a:rPr lang="en-US" altLang="ja" sz="2000" dirty="0"/>
              <a:t>#05 05/16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基本的なデータ構造</a:t>
            </a:r>
          </a:p>
          <a:p>
            <a:r>
              <a:rPr lang="en-US" altLang="ja" sz="2000" dirty="0"/>
              <a:t>#06 05/23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抽象データ型</a:t>
            </a:r>
          </a:p>
          <a:p>
            <a:r>
              <a:rPr lang="en-US" altLang="ja" sz="2000" dirty="0"/>
              <a:t>#07 05/30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再帰</a:t>
            </a:r>
          </a:p>
          <a:p>
            <a:r>
              <a:rPr lang="en-US" altLang="ja" sz="2000" dirty="0"/>
              <a:t>#08 06/06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動的計画法</a:t>
            </a:r>
          </a:p>
          <a:p>
            <a:r>
              <a:rPr lang="en-US" altLang="ja" sz="2000" dirty="0"/>
              <a:t>#09 06/13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木・グラフの走査</a:t>
            </a:r>
          </a:p>
          <a:p>
            <a:r>
              <a:rPr lang="en-US" altLang="ja" sz="2000" dirty="0"/>
              <a:t>#10 06/20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基礎的な整列（ソート）</a:t>
            </a:r>
            <a:r>
              <a:rPr lang="en-US" altLang="ja" sz="2000" dirty="0"/>
              <a:t>1</a:t>
            </a:r>
            <a:endParaRPr lang="ja" altLang="en-US" sz="2000" dirty="0"/>
          </a:p>
          <a:p>
            <a:r>
              <a:rPr lang="en-US" altLang="ja" sz="2000" dirty="0"/>
              <a:t>#11 06/27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基礎的な整列（ソート）</a:t>
            </a:r>
            <a:r>
              <a:rPr lang="en-US" altLang="ja" sz="2000" dirty="0"/>
              <a:t>2</a:t>
            </a:r>
          </a:p>
          <a:p>
            <a:r>
              <a:rPr lang="en-US" altLang="ja" sz="2000" dirty="0"/>
              <a:t>#12 07/04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クイック整列</a:t>
            </a:r>
          </a:p>
          <a:p>
            <a:r>
              <a:rPr lang="en-US" altLang="ja" sz="2000" dirty="0"/>
              <a:t>#13 07/11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併合整列</a:t>
            </a:r>
          </a:p>
          <a:p>
            <a:r>
              <a:rPr lang="en-US" altLang="ja" sz="2000" dirty="0"/>
              <a:t>#14 07/18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順位キュー／ヒープ整列</a:t>
            </a:r>
          </a:p>
          <a:p>
            <a:r>
              <a:rPr lang="en-US" altLang="ja" sz="2000" dirty="0"/>
              <a:t>#15 07/25 (</a:t>
            </a:r>
            <a:r>
              <a:rPr lang="ja" altLang="en-US" sz="2000" dirty="0"/>
              <a:t>浅谷・中里・小川</a:t>
            </a:r>
            <a:r>
              <a:rPr lang="en-US" altLang="ja" sz="2000" dirty="0"/>
              <a:t>) </a:t>
            </a:r>
            <a:r>
              <a:rPr lang="ja" altLang="en-US" sz="2000" dirty="0"/>
              <a:t>理解度の確認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CBEDC-28A5-9449-87A6-CFE73598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092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6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2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0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WOJ </a:t>
            </a:r>
            <a:r>
              <a:rPr kumimoji="1" lang="ja-JP" altLang="en-US" dirty="0"/>
              <a:t>プログラム動作自動判定システム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551789"/>
            <a:ext cx="8229600" cy="4530725"/>
          </a:xfrm>
        </p:spPr>
        <p:txBody>
          <a:bodyPr/>
          <a:lstStyle/>
          <a:p>
            <a:r>
              <a:rPr lang="en-US" altLang="ja-JP" sz="2800" dirty="0"/>
              <a:t>URL: </a:t>
            </a:r>
            <a:r>
              <a:rPr lang="ja-JP" altLang="en-US" sz="2800" dirty="0"/>
              <a:t> </a:t>
            </a:r>
            <a:r>
              <a:rPr lang="en-US" altLang="ja-JP" sz="2800" dirty="0"/>
              <a:t>http://woj.cbio.cs.waseda.ac.jp/</a:t>
            </a:r>
          </a:p>
          <a:p>
            <a:r>
              <a:rPr kumimoji="1" lang="ja-JP" altLang="en-US" sz="2800" dirty="0"/>
              <a:t>アカウント</a:t>
            </a:r>
            <a:endParaRPr kumimoji="1" lang="en-US" altLang="ja-JP" sz="2800" dirty="0"/>
          </a:p>
          <a:p>
            <a:pPr lvl="1"/>
            <a:r>
              <a:rPr kumimoji="1" lang="en-US" altLang="ja-JP" sz="2400" dirty="0"/>
              <a:t>ID</a:t>
            </a:r>
            <a:r>
              <a:rPr kumimoji="1" lang="ja-JP" altLang="en-US" sz="2400" dirty="0"/>
              <a:t>：</a:t>
            </a:r>
            <a:r>
              <a:rPr lang="ja-JP" altLang="en-US" sz="2400" dirty="0"/>
              <a:t> 「</a:t>
            </a:r>
            <a:r>
              <a:rPr kumimoji="1" lang="ja-JP" altLang="en-US" sz="2400" dirty="0"/>
              <a:t>学籍番号</a:t>
            </a:r>
            <a:r>
              <a:rPr kumimoji="1" lang="en-US" altLang="ja-JP" sz="2400" dirty="0"/>
              <a:t>_ads2019</a:t>
            </a:r>
            <a:r>
              <a:rPr lang="ja-JP" altLang="en-US" sz="2400"/>
              <a:t>」</a:t>
            </a:r>
            <a:endParaRPr lang="en-US" altLang="ja-JP" sz="2400" dirty="0"/>
          </a:p>
          <a:p>
            <a:pPr lvl="1"/>
            <a:r>
              <a:rPr kumimoji="1" lang="ja-JP" altLang="en-US" sz="2400" dirty="0"/>
              <a:t>初期パスワード</a:t>
            </a:r>
            <a:r>
              <a:rPr kumimoji="1" lang="en-US" altLang="ja-JP" sz="2400" dirty="0"/>
              <a:t>:</a:t>
            </a:r>
            <a:r>
              <a:rPr lang="ja-JP" altLang="en-US" sz="2400" dirty="0"/>
              <a:t> </a:t>
            </a:r>
            <a:r>
              <a:rPr kumimoji="1" lang="ja-JP" altLang="en-US" sz="2400" dirty="0"/>
              <a:t>「学籍</a:t>
            </a:r>
            <a:r>
              <a:rPr kumimoji="1" lang="ja-JP" altLang="en-US" sz="2400"/>
              <a:t>番号</a:t>
            </a:r>
            <a:r>
              <a:rPr kumimoji="1" lang="en-US" altLang="ja-JP" sz="2400" dirty="0"/>
              <a:t>_</a:t>
            </a:r>
            <a:r>
              <a:rPr lang="en-US" altLang="ja-JP" sz="2400" dirty="0"/>
              <a:t>ads</a:t>
            </a:r>
            <a:r>
              <a:rPr kumimoji="1" lang="en-US" altLang="ja-JP" sz="2400" dirty="0"/>
              <a:t>2019</a:t>
            </a:r>
            <a:r>
              <a:rPr kumimoji="1" lang="ja-JP" altLang="en-US" sz="2400"/>
              <a:t>」</a:t>
            </a:r>
            <a:endParaRPr kumimoji="1" lang="en-US" altLang="ja-JP" sz="2400" dirty="0"/>
          </a:p>
          <a:p>
            <a:pPr lvl="1"/>
            <a:r>
              <a:rPr lang="ja-JP" altLang="en-US" sz="2400" dirty="0"/>
              <a:t>例えば，学籍番号が「</a:t>
            </a:r>
            <a:r>
              <a:rPr lang="en-US" altLang="ja-JP" sz="2400" dirty="0"/>
              <a:t>1W201234</a:t>
            </a:r>
            <a:r>
              <a:rPr lang="ja-JP" altLang="en-US" sz="2400" dirty="0"/>
              <a:t>」の人は，</a:t>
            </a:r>
            <a:r>
              <a:rPr lang="en-US" altLang="ja-JP" sz="2400" dirty="0"/>
              <a:t>ID</a:t>
            </a:r>
            <a:r>
              <a:rPr lang="ja-JP" altLang="en-US" sz="2400" dirty="0"/>
              <a:t>の欄に「</a:t>
            </a:r>
            <a:r>
              <a:rPr lang="en-US" altLang="ja-JP" sz="2400" dirty="0"/>
              <a:t> 1W201234_ads2019</a:t>
            </a:r>
            <a:r>
              <a:rPr lang="ja-JP" altLang="en-US" sz="2400"/>
              <a:t>」</a:t>
            </a:r>
            <a:r>
              <a:rPr lang="ja-JP" altLang="en-US" sz="2400" dirty="0"/>
              <a:t>パスワードの欄に「</a:t>
            </a:r>
            <a:r>
              <a:rPr lang="en-US" altLang="ja-JP" sz="2400" dirty="0"/>
              <a:t> 1W201234 _ads2019</a:t>
            </a:r>
            <a:r>
              <a:rPr lang="ja-JP" altLang="en-US" sz="2400"/>
              <a:t>」</a:t>
            </a:r>
            <a:r>
              <a:rPr lang="ja-JP" altLang="en-US" sz="2400" dirty="0"/>
              <a:t>を入力すること．</a:t>
            </a:r>
            <a:endParaRPr lang="en-US" altLang="ja-JP" sz="2400" dirty="0"/>
          </a:p>
          <a:p>
            <a:r>
              <a:rPr lang="ja-JP" altLang="en-US" sz="2900" dirty="0"/>
              <a:t>初期パスワードは早めに変更してください．</a:t>
            </a:r>
            <a:endParaRPr lang="en-US" altLang="ja-JP" sz="2900" dirty="0"/>
          </a:p>
          <a:p>
            <a:r>
              <a:rPr lang="ja-JP" altLang="en-US" sz="2800" dirty="0"/>
              <a:t>アカウント</a:t>
            </a:r>
            <a:r>
              <a:rPr lang="ja-JP" altLang="en-US" sz="2800"/>
              <a:t>は</a:t>
            </a:r>
            <a:r>
              <a:rPr lang="en-US" altLang="ja-JP" sz="2800" dirty="0"/>
              <a:t>2019</a:t>
            </a:r>
            <a:r>
              <a:rPr lang="ja-JP" altLang="en-US" sz="2800"/>
              <a:t>年</a:t>
            </a:r>
            <a:r>
              <a:rPr lang="en-US" altLang="ja-JP" sz="2800" dirty="0"/>
              <a:t>9</a:t>
            </a:r>
            <a:r>
              <a:rPr lang="ja-JP" altLang="en-US" sz="2800"/>
              <a:t>月</a:t>
            </a:r>
            <a:r>
              <a:rPr lang="ja-JP" altLang="en-US" sz="2800" dirty="0"/>
              <a:t>まで有効です．</a:t>
            </a:r>
            <a:endParaRPr lang="en-US" altLang="ja-JP" sz="2800" dirty="0"/>
          </a:p>
          <a:p>
            <a:r>
              <a:rPr lang="ja-JP" altLang="en-US" sz="2800" b="1" dirty="0">
                <a:solidFill>
                  <a:srgbClr val="FF0000"/>
                </a:solidFill>
              </a:rPr>
              <a:t>履修未登録のアカウントは未発行なので，</a:t>
            </a:r>
            <a:r>
              <a:rPr lang="en-US" altLang="ja-JP" sz="2800" b="1" dirty="0">
                <a:solidFill>
                  <a:srgbClr val="FF0000"/>
                </a:solidFill>
              </a:rPr>
              <a:t>TA</a:t>
            </a:r>
            <a:r>
              <a:rPr lang="ja-JP" altLang="en-US" sz="2800" b="1" dirty="0">
                <a:solidFill>
                  <a:srgbClr val="FF0000"/>
                </a:solidFill>
              </a:rPr>
              <a:t>に申し出て作成してもらってください．</a:t>
            </a:r>
            <a:endParaRPr lang="en-US" altLang="ja-JP" sz="28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649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138703"/>
            <a:ext cx="7886700" cy="766990"/>
          </a:xfrm>
        </p:spPr>
        <p:txBody>
          <a:bodyPr/>
          <a:lstStyle/>
          <a:p>
            <a:r>
              <a:rPr kumimoji="1" lang="ja-JP" altLang="en-US" dirty="0"/>
              <a:t>注意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062449"/>
            <a:ext cx="7722870" cy="3492137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dirty="0"/>
              <a:t>プログラムの説明は、</a:t>
            </a:r>
            <a:r>
              <a:rPr lang="ja-JP" altLang="en-US" dirty="0">
                <a:solidFill>
                  <a:srgbClr val="FF0000"/>
                </a:solidFill>
              </a:rPr>
              <a:t>「コメント欄」ではなくて</a:t>
            </a:r>
            <a:r>
              <a:rPr lang="ja-JP" altLang="en-US" b="1" u="sng" dirty="0">
                <a:solidFill>
                  <a:srgbClr val="FF0000"/>
                </a:solidFill>
              </a:rPr>
              <a:t>ソースコードのコメントとして記述すること</a:t>
            </a:r>
            <a:endParaRPr lang="en-US" altLang="ja-JP" dirty="0"/>
          </a:p>
          <a:p>
            <a:r>
              <a:rPr lang="ja-JP" altLang="en-US" dirty="0"/>
              <a:t>わからないことがあったら、</a:t>
            </a:r>
            <a:r>
              <a:rPr lang="en-US" altLang="ja-JP" dirty="0"/>
              <a:t>TA</a:t>
            </a:r>
            <a:r>
              <a:rPr lang="ja-JP" altLang="en-US" dirty="0"/>
              <a:t>に積極的に質問してください。</a:t>
            </a:r>
            <a:endParaRPr lang="en-US" altLang="ja-JP" dirty="0"/>
          </a:p>
          <a:p>
            <a:r>
              <a:rPr lang="ja-JP" altLang="en-US" b="1" dirty="0">
                <a:solidFill>
                  <a:srgbClr val="FF0000"/>
                </a:solidFill>
              </a:rPr>
              <a:t>他人のプログラムの無断コピーは禁止します！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u="sng" dirty="0"/>
              <a:t>他人のプログラムを参考にした場合は、</a:t>
            </a:r>
            <a:r>
              <a:rPr lang="ja-JP" altLang="en-US" b="1" u="sng" dirty="0">
                <a:solidFill>
                  <a:srgbClr val="FF0000"/>
                </a:solidFill>
              </a:rPr>
              <a:t>必ず出典（誰のプログラムを参考にしたか）を、ソースコードに必ず表記</a:t>
            </a:r>
            <a:r>
              <a:rPr lang="ja-JP" altLang="en-US" b="1" dirty="0"/>
              <a:t>してください。</a:t>
            </a:r>
            <a:endParaRPr kumimoji="1" lang="ja-JP" altLang="en-US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66949" y="4415248"/>
            <a:ext cx="6958148" cy="23083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#include&lt;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stdio.h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#define N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/*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氏名（学籍番号）さんのプログラムを参考にしました。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*/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void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main(void){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	for(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i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=0;i&lt;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N;i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++){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		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printf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(“Hello world\n”);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}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57255" y="3900143"/>
            <a:ext cx="223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（引用例）</a:t>
            </a:r>
          </a:p>
        </p:txBody>
      </p:sp>
    </p:spTree>
    <p:extLst>
      <p:ext uri="{BB962C8B-B14F-4D97-AF65-F5344CB8AC3E}">
        <p14:creationId xmlns:p14="http://schemas.microsoft.com/office/powerpoint/2010/main" val="1030810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スライド番号プレースホル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E0B5374-C765-4127-AC71-B3B9D62D34E0}" type="slidenum">
              <a:rPr kumimoji="0" lang="en-US" altLang="ja-JP" smtClean="0"/>
              <a:pPr eaLnBrk="1" hangingPunct="1"/>
              <a:t>4</a:t>
            </a:fld>
            <a:endParaRPr kumimoji="0" lang="en-US" altLang="ja-JP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担当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600200"/>
            <a:ext cx="8417859" cy="4530725"/>
          </a:xfrm>
        </p:spPr>
        <p:txBody>
          <a:bodyPr/>
          <a:lstStyle/>
          <a:p>
            <a:pPr eaLnBrk="1" hangingPunct="1"/>
            <a:r>
              <a:rPr lang="zh-TW" altLang="en-US" dirty="0"/>
              <a:t>小川　哲司／中里　秀則／浅谷公威</a:t>
            </a:r>
            <a:endParaRPr lang="en-GB" altLang="ja-JP" dirty="0"/>
          </a:p>
          <a:p>
            <a:pPr eaLnBrk="1" hangingPunct="1"/>
            <a:r>
              <a:rPr lang="ja-JP" altLang="en-US"/>
              <a:t>前半の講義の連絡先</a:t>
            </a:r>
            <a:endParaRPr lang="ja-JP" altLang="en-US" dirty="0"/>
          </a:p>
          <a:p>
            <a:pPr lvl="2" eaLnBrk="1" hangingPunct="1"/>
            <a:r>
              <a:rPr lang="ja-JP" altLang="en-US"/>
              <a:t>東京大学工学系研究科</a:t>
            </a:r>
            <a:endParaRPr lang="en-US" altLang="ja-JP" dirty="0"/>
          </a:p>
          <a:p>
            <a:pPr lvl="2" eaLnBrk="1" hangingPunct="1"/>
            <a:r>
              <a:rPr lang="en-US" altLang="ja-JP" dirty="0" err="1"/>
              <a:t>asatani@gmail.com</a:t>
            </a:r>
            <a:endParaRPr lang="en-US" altLang="ja-JP" sz="1600" dirty="0"/>
          </a:p>
          <a:p>
            <a:pPr lvl="1" eaLnBrk="1" hangingPunct="1"/>
            <a:r>
              <a:rPr kumimoji="0" lang="ja-JP" altLang="en-US"/>
              <a:t>課題や演習</a:t>
            </a:r>
            <a:r>
              <a:rPr kumimoji="0" lang="ja-JP" altLang="en-US" dirty="0"/>
              <a:t>についての質問は以下にご連絡下さい</a:t>
            </a:r>
            <a:endParaRPr kumimoji="0" lang="en-US" altLang="ja-JP" dirty="0"/>
          </a:p>
          <a:p>
            <a:pPr lvl="1" eaLnBrk="1" hangingPunct="1"/>
            <a:r>
              <a:rPr lang="en-US" altLang="ja-JP" dirty="0"/>
              <a:t>wad2019ta@googlegroups.com</a:t>
            </a:r>
            <a:endParaRPr kumimoji="0" lang="en-US" altLang="ja-JP" dirty="0"/>
          </a:p>
          <a:p>
            <a:pPr lvl="1" eaLnBrk="1" hangingPunct="1"/>
            <a:r>
              <a:rPr kumimoji="0" lang="ja-JP" altLang="en-US" dirty="0"/>
              <a:t>その他の質問やリクエストは</a:t>
            </a:r>
            <a:r>
              <a:rPr kumimoji="0" lang="en-US" altLang="ja-JP" dirty="0">
                <a:solidFill>
                  <a:srgbClr val="0000FF"/>
                </a:solidFill>
              </a:rPr>
              <a:t>Course </a:t>
            </a:r>
            <a:r>
              <a:rPr kumimoji="0" lang="en-US" altLang="ja-JP" dirty="0" err="1">
                <a:solidFill>
                  <a:srgbClr val="0000FF"/>
                </a:solidFill>
              </a:rPr>
              <a:t>N@vi</a:t>
            </a:r>
            <a:r>
              <a:rPr kumimoji="0" lang="ja-JP" altLang="en-US" dirty="0">
                <a:solidFill>
                  <a:srgbClr val="0000FF"/>
                </a:solidFill>
              </a:rPr>
              <a:t>の</a:t>
            </a:r>
            <a:r>
              <a:rPr kumimoji="0" lang="ja-JP" altLang="en-US" dirty="0"/>
              <a:t>レビューシートを使って下さい．</a:t>
            </a:r>
          </a:p>
          <a:p>
            <a:pPr marL="457200" lvl="1" indent="0" eaLnBrk="1" hangingPunct="1">
              <a:buNone/>
            </a:pPr>
            <a:endParaRPr kumimoji="0" lang="ja-JP" altLang="en-US" dirty="0"/>
          </a:p>
          <a:p>
            <a:pPr lvl="2" eaLnBrk="1" hangingPunct="1"/>
            <a:endParaRPr lang="en-US" altLang="ja-JP" dirty="0"/>
          </a:p>
          <a:p>
            <a:pPr lvl="2" eaLnBrk="1" hangingPunct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3041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72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0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61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43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3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03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9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1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4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A718-985D-8D40-8B33-E78DA06F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予定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708C-3581-E740-928C-4F9B0507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417638"/>
            <a:ext cx="8229600" cy="4530725"/>
          </a:xfrm>
        </p:spPr>
        <p:txBody>
          <a:bodyPr/>
          <a:lstStyle/>
          <a:p>
            <a:r>
              <a:rPr lang="en-US" altLang="ja" sz="2000" dirty="0"/>
              <a:t>#01 04/11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授業の進め方・</a:t>
            </a:r>
            <a:r>
              <a:rPr lang="en-US" altLang="ja" sz="2000" dirty="0"/>
              <a:t>PC</a:t>
            </a:r>
            <a:r>
              <a:rPr lang="ja" altLang="en-US" sz="2000" dirty="0"/>
              <a:t>の事前準備</a:t>
            </a:r>
          </a:p>
          <a:p>
            <a:r>
              <a:rPr lang="en-US" altLang="ja" sz="2000" dirty="0"/>
              <a:t>#02 04/18 (</a:t>
            </a:r>
            <a:r>
              <a:rPr lang="ja" altLang="en-US" sz="2000" dirty="0"/>
              <a:t>浅谷</a:t>
            </a:r>
            <a:r>
              <a:rPr lang="en-US" altLang="ja" sz="2000" dirty="0"/>
              <a:t>) C</a:t>
            </a:r>
            <a:r>
              <a:rPr lang="ja" altLang="en-US" sz="2000" dirty="0"/>
              <a:t>言語プログラミングの基礎</a:t>
            </a:r>
            <a:r>
              <a:rPr lang="en-US" altLang="ja" sz="2000" dirty="0"/>
              <a:t>1</a:t>
            </a:r>
            <a:endParaRPr lang="ja" altLang="en-US" sz="2000" dirty="0"/>
          </a:p>
          <a:p>
            <a:r>
              <a:rPr lang="en-US" altLang="ja" sz="2000" dirty="0"/>
              <a:t>#03 04/25 (</a:t>
            </a:r>
            <a:r>
              <a:rPr lang="ja" altLang="en-US" sz="2000" dirty="0"/>
              <a:t>浅谷</a:t>
            </a:r>
            <a:r>
              <a:rPr lang="en-US" altLang="ja" sz="2000" dirty="0"/>
              <a:t>) C</a:t>
            </a:r>
            <a:r>
              <a:rPr lang="ja" altLang="en-US" sz="2000" dirty="0"/>
              <a:t>言語プログラミングの基礎</a:t>
            </a:r>
            <a:r>
              <a:rPr lang="en-US" altLang="ja" sz="2000" dirty="0"/>
              <a:t>2</a:t>
            </a:r>
            <a:endParaRPr lang="ja" altLang="en-US" sz="2000" dirty="0"/>
          </a:p>
          <a:p>
            <a:r>
              <a:rPr lang="en-US" altLang="ja" sz="2000" dirty="0"/>
              <a:t>#04 05/09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アルゴリズムの解析</a:t>
            </a:r>
          </a:p>
          <a:p>
            <a:r>
              <a:rPr lang="en-US" altLang="ja" sz="2000" dirty="0"/>
              <a:t>#05 05/16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基本的なデータ構造</a:t>
            </a:r>
          </a:p>
          <a:p>
            <a:r>
              <a:rPr lang="en-US" altLang="ja" sz="2000" dirty="0"/>
              <a:t>#06 05/23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抽象データ型</a:t>
            </a:r>
          </a:p>
          <a:p>
            <a:r>
              <a:rPr lang="en-US" altLang="ja" sz="2000" dirty="0"/>
              <a:t>#07 05/30 (</a:t>
            </a:r>
            <a:r>
              <a:rPr lang="ja" altLang="en-US" sz="2000" dirty="0"/>
              <a:t>浅谷</a:t>
            </a:r>
            <a:r>
              <a:rPr lang="en-US" altLang="ja" sz="2000" dirty="0"/>
              <a:t>) </a:t>
            </a:r>
            <a:r>
              <a:rPr lang="ja" altLang="en-US" sz="2000" dirty="0"/>
              <a:t>再帰</a:t>
            </a:r>
          </a:p>
          <a:p>
            <a:r>
              <a:rPr lang="en-US" altLang="ja" sz="2000" dirty="0"/>
              <a:t>#08 06/06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動的計画法</a:t>
            </a:r>
          </a:p>
          <a:p>
            <a:r>
              <a:rPr lang="en-US" altLang="ja" sz="2000" dirty="0"/>
              <a:t>#09 06/13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木・グラフの走査</a:t>
            </a:r>
          </a:p>
          <a:p>
            <a:r>
              <a:rPr lang="en-US" altLang="ja" sz="2000" dirty="0"/>
              <a:t>#10 06/20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基礎的な整列（ソート）</a:t>
            </a:r>
            <a:r>
              <a:rPr lang="en-US" altLang="ja" sz="2000" dirty="0"/>
              <a:t>1</a:t>
            </a:r>
            <a:endParaRPr lang="ja" altLang="en-US" sz="2000" dirty="0"/>
          </a:p>
          <a:p>
            <a:r>
              <a:rPr lang="en-US" altLang="ja" sz="2000" dirty="0"/>
              <a:t>#11 06/27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基礎的な整列（ソート）</a:t>
            </a:r>
            <a:r>
              <a:rPr lang="en-US" altLang="ja" sz="2000" dirty="0"/>
              <a:t>2</a:t>
            </a:r>
          </a:p>
          <a:p>
            <a:r>
              <a:rPr lang="en-US" altLang="ja" sz="2000" dirty="0"/>
              <a:t>#12 07/04 (</a:t>
            </a:r>
            <a:r>
              <a:rPr lang="ja" altLang="en-US" sz="2000" dirty="0"/>
              <a:t>小川</a:t>
            </a:r>
            <a:r>
              <a:rPr lang="en-US" altLang="ja" sz="2000" dirty="0"/>
              <a:t>) </a:t>
            </a:r>
            <a:r>
              <a:rPr lang="ja" altLang="en-US" sz="2000" dirty="0"/>
              <a:t>クイック整列</a:t>
            </a:r>
          </a:p>
          <a:p>
            <a:r>
              <a:rPr lang="en-US" altLang="ja" sz="2000" dirty="0"/>
              <a:t>#13 07/11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併合整列</a:t>
            </a:r>
          </a:p>
          <a:p>
            <a:r>
              <a:rPr lang="en-US" altLang="ja" sz="2000" dirty="0"/>
              <a:t>#14 07/18 (</a:t>
            </a:r>
            <a:r>
              <a:rPr lang="ja" altLang="en-US" sz="2000" dirty="0"/>
              <a:t>中里</a:t>
            </a:r>
            <a:r>
              <a:rPr lang="en-US" altLang="ja" sz="2000" dirty="0"/>
              <a:t>) </a:t>
            </a:r>
            <a:r>
              <a:rPr lang="ja" altLang="en-US" sz="2000" dirty="0"/>
              <a:t>順位キュー／ヒープ整列</a:t>
            </a:r>
          </a:p>
          <a:p>
            <a:r>
              <a:rPr lang="en-US" altLang="ja" sz="2000" dirty="0"/>
              <a:t>#15 07/25 (</a:t>
            </a:r>
            <a:r>
              <a:rPr lang="ja" altLang="en-US" sz="2000" dirty="0"/>
              <a:t>浅谷・中里・小川</a:t>
            </a:r>
            <a:r>
              <a:rPr lang="en-US" altLang="ja" sz="2000" dirty="0"/>
              <a:t>) </a:t>
            </a:r>
            <a:r>
              <a:rPr lang="ja" altLang="en-US" sz="2000" dirty="0"/>
              <a:t>理解度の確認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CBEDC-28A5-9449-87A6-CFE73598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26F9-DB4D-445B-9E35-CCE1119A9341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1247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6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A3048-82A5-8E47-95D9-BDD90DACB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915" y="3429000"/>
            <a:ext cx="4466897" cy="294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F8C9E-0ECF-9949-A79E-546FAEE19EAD}"/>
              </a:ext>
            </a:extLst>
          </p:cNvPr>
          <p:cNvSpPr txBox="1"/>
          <p:nvPr/>
        </p:nvSpPr>
        <p:spPr>
          <a:xfrm>
            <a:off x="4572000" y="6488668"/>
            <a:ext cx="4130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/>
              <a:t>不正論文著者の共著関係ネットワーク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9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9651"/>
      </p:ext>
    </p:extLst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6652</TotalTime>
  <Words>785</Words>
  <Application>Microsoft Macintosh PowerPoint</Application>
  <PresentationFormat>On-screen Show (4:3)</PresentationFormat>
  <Paragraphs>101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Times New Roman</vt:lpstr>
      <vt:lpstr>Wingdings</vt:lpstr>
      <vt:lpstr>Watermark</vt:lpstr>
      <vt:lpstr>PowerPoint Presentation</vt:lpstr>
      <vt:lpstr>演習1の解答例</vt:lpstr>
      <vt:lpstr>PowerPoint Presentation</vt:lpstr>
      <vt:lpstr>担当</vt:lpstr>
      <vt:lpstr>予定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効率的なアルゴリズムの必要性</vt:lpstr>
      <vt:lpstr>PowerPoint Presentation</vt:lpstr>
      <vt:lpstr>選択ソート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予定</vt:lpstr>
      <vt:lpstr>PowerPoint Presentation</vt:lpstr>
      <vt:lpstr>PowerPoint Presentation</vt:lpstr>
      <vt:lpstr>PowerPoint Presentation</vt:lpstr>
      <vt:lpstr>PowerPoint Presentation</vt:lpstr>
      <vt:lpstr>WOJ プログラム動作自動判定システム</vt:lpstr>
      <vt:lpstr>注意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コンピュータ・ アーキテクチャ</dc:title>
  <dc:creator>togawa</dc:creator>
  <cp:lastModifiedBy>浅谷　公威</cp:lastModifiedBy>
  <cp:revision>446</cp:revision>
  <cp:lastPrinted>2011-09-28T15:54:32Z</cp:lastPrinted>
  <dcterms:created xsi:type="dcterms:W3CDTF">2002-04-15T01:45:27Z</dcterms:created>
  <dcterms:modified xsi:type="dcterms:W3CDTF">2019-04-11T05:09:56Z</dcterms:modified>
</cp:coreProperties>
</file>